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434" y="78"/>
      </p:cViewPr>
      <p:guideLst>
        <p:guide orient="horz" pos="1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67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164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61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230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3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70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81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60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271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427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7BFE0-813D-46D1-A547-CFB964AD53E9}" type="datetimeFigureOut">
              <a:rPr lang="uk-UA" smtClean="0"/>
              <a:t>06.01.2021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1809-9A98-460A-B363-981744E237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99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1" y="0"/>
            <a:ext cx="9144000" cy="6858000"/>
            <a:chOff x="-1" y="0"/>
            <a:chExt cx="9144000" cy="6858000"/>
          </a:xfrm>
        </p:grpSpPr>
        <p:pic>
          <p:nvPicPr>
            <p:cNvPr id="5" name="Рисунок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94"/>
            <a:stretch/>
          </p:blipFill>
          <p:spPr bwMode="auto">
            <a:xfrm>
              <a:off x="1534885" y="4637315"/>
              <a:ext cx="6074229" cy="1774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" descr="Немає опису світлини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2645229" y="1654629"/>
              <a:ext cx="3635828" cy="289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95400" y="2216556"/>
              <a:ext cx="1349830" cy="396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19943" y="3228927"/>
              <a:ext cx="925285" cy="88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81057" y="2143734"/>
              <a:ext cx="1415143" cy="468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910942" y="3228927"/>
              <a:ext cx="1502229" cy="88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05199" y="4550228"/>
              <a:ext cx="2079172" cy="642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9" name="Рисунок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27" y="756054"/>
            <a:ext cx="7050315" cy="41153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4319813" y="5393871"/>
            <a:ext cx="468448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Наказ </a:t>
            </a:r>
            <a:r>
              <a:rPr lang="ru-RU" sz="2000" b="1" dirty="0" err="1">
                <a:solidFill>
                  <a:srgbClr val="002060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Міністерства</a:t>
            </a:r>
            <a:r>
              <a:rPr lang="ru-RU" sz="2000" b="1" dirty="0">
                <a:solidFill>
                  <a:srgbClr val="002060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охорони</a:t>
            </a:r>
            <a:r>
              <a:rPr lang="ru-RU" sz="2000" b="1" dirty="0">
                <a:solidFill>
                  <a:srgbClr val="002060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здоров’я</a:t>
            </a:r>
            <a:r>
              <a:rPr lang="ru-RU" sz="2000" b="1" dirty="0">
                <a:solidFill>
                  <a:srgbClr val="002060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України</a:t>
            </a:r>
            <a:r>
              <a:rPr lang="ru-RU" sz="2000" b="1" dirty="0">
                <a:solidFill>
                  <a:srgbClr val="002060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25.09.2020 № 2205</a:t>
            </a:r>
            <a:endParaRPr lang="uk-UA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4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4628" y="1305716"/>
            <a:ext cx="867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На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варто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звернути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особливу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увагу</a:t>
            </a:r>
            <a:endParaRPr lang="uk-UA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360" y="240489"/>
            <a:ext cx="8845554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E064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Санітарний регламент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E064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iproCity" panose="02010503020200020004" pitchFamily="50" charset="-52"/>
                <a:ea typeface="Times New Roman" panose="02020603050405020304" pitchFamily="18" charset="0"/>
              </a:rPr>
              <a:t>для закладів загальної середньої освіти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52" y="2318668"/>
            <a:ext cx="8252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НАВЧАННЯ УЧНІВ  1-4 КЛАСІВ ЛИШЕ У ПЕРШУ ЗМІНУ</a:t>
            </a:r>
          </a:p>
          <a:p>
            <a:pPr algn="just"/>
            <a:r>
              <a:rPr lang="uk-UA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Навчання учнів 1-4 класів має організовуватися в першу зміну. </a:t>
            </a:r>
          </a:p>
          <a:p>
            <a:pPr algn="just"/>
            <a:r>
              <a:rPr lang="uk-UA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Скасовується вимога про навчання лише у першу зміну випускних та класів компенсуючого навчання.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52" y="4193394"/>
            <a:ext cx="8206014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ЗМІНЕНО ПРАВИЛА ЩОДО ПРИБИРАННЯ ШКОЛИ УЧНЯМИ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9855" y="4942719"/>
            <a:ext cx="8461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самообслуговування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учні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повинні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тримати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власне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робоче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місце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чистоті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прибирати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за собою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сміття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Робота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самообслуговування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проводитися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участю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педагогічних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та/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медичних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працівників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і не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перевищувати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 1 годину на </a:t>
            </a:r>
            <a:r>
              <a:rPr lang="ru-RU" sz="2000" dirty="0" err="1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тиждень</a:t>
            </a:r>
            <a:r>
              <a:rPr lang="ru-RU" sz="2000" dirty="0">
                <a:solidFill>
                  <a:prstClr val="black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9" t="70602" r="23280" b="19711"/>
          <a:stretch/>
        </p:blipFill>
        <p:spPr>
          <a:xfrm>
            <a:off x="7757374" y="1612982"/>
            <a:ext cx="1001998" cy="11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6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має опису світли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" y="196963"/>
            <a:ext cx="9142556" cy="64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2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5971" y="222656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ІНТЕРЕСИ ДІТЕЙ З ОСОБЛИВИМИ ОСВІТНІМИ ПОТРЕБАМИ</a:t>
            </a:r>
          </a:p>
          <a:p>
            <a:pPr algn="just"/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На кожному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поверсі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санітарних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вузлах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учнів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має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спеціально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обладнана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кабіна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дітей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інвалідністю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Робочі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місця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учнів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особливими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освітніми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потребами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обладнуються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до потреб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дитини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Рекомендації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щодо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таких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особливостей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облаштування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робочого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місця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конкретної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дитини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мають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надаватися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висновках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ІРЦ.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494795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НОВІ ВИМОГИ ДО МЕБЛІВ</a:t>
            </a:r>
          </a:p>
          <a:p>
            <a:pPr algn="just"/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Важливо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що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меблі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повинні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бути </a:t>
            </a:r>
          </a:p>
          <a:p>
            <a:pPr algn="just"/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без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гострих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кутів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сколів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тощо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5971" y="4778944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ОРГАНІЗАЦІЯ ХАРЧУВАННЯ</a:t>
            </a:r>
          </a:p>
          <a:p>
            <a:pPr algn="just"/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Розширилися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вимоги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харчування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Доповнено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перелік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продуктів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які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забороняється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продавати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шкільних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буфетах та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торговельних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апаратах</a:t>
            </a:r>
            <a:r>
              <a:rPr lang="ru-RU" sz="2000" dirty="0">
                <a:latin typeface="DniproCity" panose="02010503020200020004" pitchFamily="50" charset="-52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6" descr="Учитель и ученики в маске для лица в классе Бесплатные векторы">
            <a:extLst>
              <a:ext uri="{FF2B5EF4-FFF2-40B4-BE49-F238E27FC236}">
                <a16:creationId xmlns:a16="http://schemas.microsoft.com/office/drawing/2014/main" id="{4207483C-FCA3-4036-B8E6-5186100C7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36" y="302308"/>
            <a:ext cx="2626763" cy="17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3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2772" y="917668"/>
            <a:ext cx="84035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E06401"/>
                </a:solidFill>
                <a:latin typeface="DniproCity" panose="02010503020200020004" pitchFamily="50" charset="-52"/>
                <a:ea typeface="Times New Roman" panose="02020603050405020304" pitchFamily="18" charset="0"/>
              </a:rPr>
              <a:t>У ДОДАТКАХ ДО САНІТАРНОГО РЕГЛАМЕНТУ МОЖНА ОЗНАЙОМИТИСЯ:</a:t>
            </a:r>
          </a:p>
          <a:p>
            <a:pPr algn="just"/>
            <a:endParaRPr lang="ru-RU" sz="2000" b="1" dirty="0">
              <a:solidFill>
                <a:srgbClr val="E06401"/>
              </a:solidFill>
              <a:latin typeface="DniproCity" panose="02010503020200020004" pitchFamily="50" charset="-52"/>
              <a:ea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яку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рослинність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заборонено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висаджувати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на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території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школи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які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допустимі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рівні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загального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штучного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освітлення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, звуку та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звукових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тисків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у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приміщеннях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закладів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освіти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та на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прилеглій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до них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території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допустимі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значення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вібрації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в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будівлях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закладів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освіти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який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санітарно-дезінфекційний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режим у закладах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освіти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в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період</a:t>
            </a:r>
            <a:r>
              <a:rPr lang="ru-RU" sz="2200" dirty="0">
                <a:latin typeface="DniproCity" panose="02010503020200020004" pitchFamily="50" charset="-52"/>
                <a:ea typeface="Times New Roman" panose="02020603050405020304" pitchFamily="18" charset="0"/>
              </a:rPr>
              <a:t> карантину; </a:t>
            </a:r>
            <a:r>
              <a:rPr lang="ru-RU" sz="2200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тощо</a:t>
            </a:r>
            <a:endParaRPr lang="ru-RU" sz="2200" dirty="0">
              <a:latin typeface="DniproCity" panose="02010503020200020004" pitchFamily="50" charset="-52"/>
              <a:ea typeface="Times New Roman" panose="02020603050405020304" pitchFamily="18" charset="0"/>
            </a:endParaRPr>
          </a:p>
          <a:p>
            <a:pPr algn="just"/>
            <a:endParaRPr lang="ru-RU" sz="2200" dirty="0">
              <a:latin typeface="DniproCity" panose="02010503020200020004" pitchFamily="50" charset="-52"/>
              <a:ea typeface="Times New Roman" panose="02020603050405020304" pitchFamily="18" charset="0"/>
            </a:endParaRPr>
          </a:p>
          <a:p>
            <a:pPr algn="ctr"/>
            <a:r>
              <a:rPr lang="ru-RU" sz="2200" b="1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Щоденно</a:t>
            </a:r>
            <a:r>
              <a:rPr lang="ru-RU" sz="2200" b="1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контролює</a:t>
            </a:r>
            <a:r>
              <a:rPr lang="ru-RU" sz="2200" b="1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дотримання</a:t>
            </a:r>
            <a:r>
              <a:rPr lang="ru-RU" sz="2200" b="1" dirty="0">
                <a:latin typeface="DniproCity" panose="02010503020200020004" pitchFamily="50" charset="-52"/>
                <a:ea typeface="Times New Roman" panose="02020603050405020304" pitchFamily="18" charset="0"/>
              </a:rPr>
              <a:t> регламенту </a:t>
            </a:r>
          </a:p>
          <a:p>
            <a:pPr algn="ctr"/>
            <a:r>
              <a:rPr lang="ru-RU" sz="2200" b="1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керівник</a:t>
            </a:r>
            <a:r>
              <a:rPr lang="ru-RU" sz="2200" b="1" dirty="0">
                <a:latin typeface="DniproCity" panose="02010503020200020004" pitchFamily="50" charset="-52"/>
                <a:ea typeface="Times New Roman" panose="02020603050405020304" pitchFamily="18" charset="0"/>
              </a:rPr>
              <a:t> та </a:t>
            </a:r>
            <a:r>
              <a:rPr lang="ru-RU" sz="2200" b="1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медичний</a:t>
            </a:r>
            <a:r>
              <a:rPr lang="ru-RU" sz="2200" b="1" dirty="0">
                <a:latin typeface="DniproCity" panose="02010503020200020004" pitchFamily="50" charset="-52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працівник</a:t>
            </a:r>
            <a:r>
              <a:rPr lang="ru-RU" sz="2200" b="1" dirty="0">
                <a:latin typeface="DniproCity" panose="02010503020200020004" pitchFamily="50" charset="-52"/>
                <a:ea typeface="Times New Roman" panose="02020603050405020304" pitchFamily="18" charset="0"/>
              </a:rPr>
              <a:t> закладу </a:t>
            </a:r>
            <a:r>
              <a:rPr lang="ru-RU" sz="2200" b="1" dirty="0" err="1">
                <a:latin typeface="DniproCity" panose="02010503020200020004" pitchFamily="50" charset="-52"/>
                <a:ea typeface="Times New Roman" panose="02020603050405020304" pitchFamily="18" charset="0"/>
              </a:rPr>
              <a:t>освіти</a:t>
            </a:r>
            <a:endParaRPr lang="ru-RU" sz="2200" b="1" dirty="0">
              <a:latin typeface="DniproCity" panose="02010503020200020004" pitchFamily="50" charset="-52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00" t="53063" r="24979" b="41880"/>
          <a:stretch/>
        </p:blipFill>
        <p:spPr>
          <a:xfrm>
            <a:off x="7542662" y="5942619"/>
            <a:ext cx="1012369" cy="841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11380" y="6444343"/>
            <a:ext cx="377371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7" t="237" r="15712" b="96791"/>
          <a:stretch/>
        </p:blipFill>
        <p:spPr bwMode="auto">
          <a:xfrm>
            <a:off x="4844143" y="6075753"/>
            <a:ext cx="2190045" cy="3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7" t="237" r="15712" b="96791"/>
          <a:stretch/>
        </p:blipFill>
        <p:spPr bwMode="auto">
          <a:xfrm rot="196945" flipV="1">
            <a:off x="2680296" y="6269747"/>
            <a:ext cx="2190045" cy="3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3" t="37" r="15712" b="96791"/>
          <a:stretch/>
        </p:blipFill>
        <p:spPr bwMode="auto">
          <a:xfrm rot="10220904">
            <a:off x="7045441" y="6265309"/>
            <a:ext cx="606385" cy="3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Немає опису світлин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2" t="-17" r="15712" b="96791"/>
          <a:stretch/>
        </p:blipFill>
        <p:spPr bwMode="auto">
          <a:xfrm rot="21299263">
            <a:off x="1390314" y="5998506"/>
            <a:ext cx="1294337" cy="3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46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258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DniproCity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Дніпровська міська рада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Гатило Оксана Леонідівна</dc:creator>
  <cp:lastModifiedBy>nvk 108</cp:lastModifiedBy>
  <cp:revision>7</cp:revision>
  <dcterms:created xsi:type="dcterms:W3CDTF">2021-01-04T15:04:59Z</dcterms:created>
  <dcterms:modified xsi:type="dcterms:W3CDTF">2021-01-06T06:00:36Z</dcterms:modified>
</cp:coreProperties>
</file>